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65" r:id="rId7"/>
    <p:sldId id="266" r:id="rId8"/>
    <p:sldId id="269" r:id="rId9"/>
    <p:sldId id="268" r:id="rId10"/>
    <p:sldId id="270" r:id="rId11"/>
    <p:sldId id="271" r:id="rId12"/>
    <p:sldId id="272" r:id="rId13"/>
    <p:sldId id="25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5A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FFCE25-7B92-4460-87FF-C20EBE0D7B92}" v="6" dt="2025-10-30T10:15:10.3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4" autoAdjust="0"/>
    <p:restoredTop sz="72506" autoAdjust="0"/>
  </p:normalViewPr>
  <p:slideViewPr>
    <p:cSldViewPr snapToGrid="0" showGuides="1">
      <p:cViewPr varScale="1">
        <p:scale>
          <a:sx n="111" d="100"/>
          <a:sy n="111" d="100"/>
        </p:scale>
        <p:origin x="305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80A583-33C8-4DB0-B243-275261E7A303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397B7-10BA-486D-BB59-AC3F75046E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1905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0397B7-10BA-486D-BB59-AC3F75046EA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0439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0397B7-10BA-486D-BB59-AC3F75046EA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5470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0397B7-10BA-486D-BB59-AC3F75046EA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210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0397B7-10BA-486D-BB59-AC3F75046EAF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2918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0397B7-10BA-486D-BB59-AC3F75046EAF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52385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0397B7-10BA-486D-BB59-AC3F75046EAF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55191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0397B7-10BA-486D-BB59-AC3F75046EAF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827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74AA513-91D8-4BF7-9293-8F5A96188763}" type="datetimeFigureOut">
              <a:rPr lang="cs-CZ" smtClean="0"/>
              <a:t>11.11.2025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4D6E45D-80FB-46BE-8BD3-A3107A3450DD}" type="slidenum">
              <a:rPr lang="cs-CZ" smtClean="0"/>
              <a:t>‹#›</a:t>
            </a:fld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6"/>
            <a:ext cx="9144000" cy="685662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81940" y="268923"/>
            <a:ext cx="6858000" cy="1376997"/>
          </a:xfrm>
        </p:spPr>
        <p:txBody>
          <a:bodyPr anchor="t">
            <a:normAutofit/>
          </a:bodyPr>
          <a:lstStyle>
            <a:lvl1pPr algn="l">
              <a:defRPr sz="41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81940" y="1768317"/>
            <a:ext cx="6858000" cy="1655762"/>
          </a:xfrm>
        </p:spPr>
        <p:txBody>
          <a:bodyPr anchor="t"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446328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278226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90145" y="2039815"/>
            <a:ext cx="4140000" cy="36576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89356" y="2039815"/>
            <a:ext cx="4140000" cy="36576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299465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0146" y="793749"/>
            <a:ext cx="8607668" cy="712762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9" name="Zástupný symbol pro obrázek 8"/>
          <p:cNvSpPr>
            <a:spLocks noGrp="1"/>
          </p:cNvSpPr>
          <p:nvPr>
            <p:ph type="pic" sz="quarter" idx="10"/>
          </p:nvPr>
        </p:nvSpPr>
        <p:spPr>
          <a:xfrm>
            <a:off x="404813" y="1597025"/>
            <a:ext cx="3417887" cy="290830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1"/>
          </p:nvPr>
        </p:nvSpPr>
        <p:spPr>
          <a:xfrm>
            <a:off x="4114800" y="1597025"/>
            <a:ext cx="2833688" cy="3538538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2"/>
          </p:nvPr>
        </p:nvSpPr>
        <p:spPr>
          <a:xfrm>
            <a:off x="404813" y="4505325"/>
            <a:ext cx="3417887" cy="1190625"/>
          </a:xfrm>
        </p:spPr>
        <p:txBody>
          <a:bodyPr lIns="0" tIns="720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7" name="Zástupný symbol pro text 14"/>
          <p:cNvSpPr>
            <a:spLocks noGrp="1"/>
          </p:cNvSpPr>
          <p:nvPr>
            <p:ph type="body" sz="quarter" idx="13"/>
          </p:nvPr>
        </p:nvSpPr>
        <p:spPr>
          <a:xfrm>
            <a:off x="4114801" y="5135563"/>
            <a:ext cx="2833688" cy="560387"/>
          </a:xfrm>
        </p:spPr>
        <p:txBody>
          <a:bodyPr lIns="0" tIns="720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197071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den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0146" y="793749"/>
            <a:ext cx="8607668" cy="712762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9" name="Zástupný symbol pro obrázek 8"/>
          <p:cNvSpPr>
            <a:spLocks noGrp="1"/>
          </p:cNvSpPr>
          <p:nvPr>
            <p:ph type="pic" sz="quarter" idx="10"/>
          </p:nvPr>
        </p:nvSpPr>
        <p:spPr>
          <a:xfrm>
            <a:off x="404813" y="1597025"/>
            <a:ext cx="5939426" cy="382270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2"/>
          </p:nvPr>
        </p:nvSpPr>
        <p:spPr>
          <a:xfrm>
            <a:off x="6353127" y="1597025"/>
            <a:ext cx="2544688" cy="1190625"/>
          </a:xfrm>
        </p:spPr>
        <p:txBody>
          <a:bodyPr lIns="108000" tIns="0" rIns="0">
            <a:normAutofit/>
          </a:bodyPr>
          <a:lstStyle>
            <a:lvl1pPr marL="266700" indent="-266700">
              <a:defRPr sz="18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043255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Jeden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rázek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82930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3" name="Obdélník 2"/>
          <p:cNvSpPr/>
          <p:nvPr userDrawn="1"/>
        </p:nvSpPr>
        <p:spPr>
          <a:xfrm>
            <a:off x="290146" y="257175"/>
            <a:ext cx="8607668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2"/>
          </p:nvPr>
        </p:nvSpPr>
        <p:spPr>
          <a:xfrm>
            <a:off x="299622" y="447675"/>
            <a:ext cx="8598192" cy="1190625"/>
          </a:xfrm>
        </p:spPr>
        <p:txBody>
          <a:bodyPr lIns="108000" tIns="0" rIns="0">
            <a:normAutofit/>
          </a:bodyPr>
          <a:lstStyle>
            <a:lvl1pPr marL="266700" indent="-266700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567467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49159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68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290146" y="793749"/>
            <a:ext cx="8607668" cy="12460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90146" y="2039815"/>
            <a:ext cx="8607668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3768"/>
            <a:ext cx="9144000" cy="1031236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515349" y="311355"/>
            <a:ext cx="3824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cs-CZ" sz="1100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639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7" r:id="rId5"/>
    <p:sldLayoutId id="2147483658" r:id="rId6"/>
    <p:sldLayoutId id="2147483656" r:id="rId7"/>
    <p:sldLayoutId id="2147483655" r:id="rId8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100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1950" indent="-361950" algn="l" defTabSz="685800" rtl="0" eaLnBrk="1" latinLnBrk="0" hangingPunct="1">
        <a:lnSpc>
          <a:spcPct val="90000"/>
        </a:lnSpc>
        <a:spcBef>
          <a:spcPts val="750"/>
        </a:spcBef>
        <a:buFont typeface="Georgia" panose="02040502050405020303" pitchFamily="18" charset="0"/>
        <a:buChar char="―"/>
        <a:defRPr sz="2100" kern="1200">
          <a:solidFill>
            <a:srgbClr val="5A5A5A"/>
          </a:solidFill>
          <a:latin typeface="+mn-lt"/>
          <a:ea typeface="+mn-ea"/>
          <a:cs typeface="+mn-cs"/>
        </a:defRPr>
      </a:lvl1pPr>
      <a:lvl2pPr marL="628650" indent="-285750" algn="l" defTabSz="685800" rtl="0" eaLnBrk="1" latinLnBrk="0" hangingPunct="1">
        <a:lnSpc>
          <a:spcPct val="90000"/>
        </a:lnSpc>
        <a:spcBef>
          <a:spcPts val="375"/>
        </a:spcBef>
        <a:buFont typeface="Georgia" panose="02040502050405020303" pitchFamily="18" charset="0"/>
        <a:buChar char="―"/>
        <a:defRPr sz="1800" kern="1200">
          <a:solidFill>
            <a:srgbClr val="5A5A5A"/>
          </a:solidFill>
          <a:latin typeface="+mn-lt"/>
          <a:ea typeface="+mn-ea"/>
          <a:cs typeface="+mn-cs"/>
        </a:defRPr>
      </a:lvl2pPr>
      <a:lvl3pPr marL="857250" indent="-228600" algn="l" defTabSz="685800" rtl="0" eaLnBrk="1" latinLnBrk="0" hangingPunct="1">
        <a:lnSpc>
          <a:spcPct val="90000"/>
        </a:lnSpc>
        <a:spcBef>
          <a:spcPts val="375"/>
        </a:spcBef>
        <a:buFont typeface="Georgia" panose="02040502050405020303" pitchFamily="18" charset="0"/>
        <a:buChar char="―"/>
        <a:defRPr sz="1500" kern="1200">
          <a:solidFill>
            <a:srgbClr val="5A5A5A"/>
          </a:solidFill>
          <a:latin typeface="+mn-lt"/>
          <a:ea typeface="+mn-ea"/>
          <a:cs typeface="+mn-cs"/>
        </a:defRPr>
      </a:lvl3pPr>
      <a:lvl4pPr marL="1123950" indent="-260350" algn="l" defTabSz="685800" rtl="0" eaLnBrk="1" latinLnBrk="0" hangingPunct="1">
        <a:lnSpc>
          <a:spcPct val="90000"/>
        </a:lnSpc>
        <a:spcBef>
          <a:spcPts val="375"/>
        </a:spcBef>
        <a:buFont typeface="Georgia" panose="02040502050405020303" pitchFamily="18" charset="0"/>
        <a:buChar char="―"/>
        <a:tabLst>
          <a:tab pos="857250" algn="l"/>
        </a:tabLst>
        <a:defRPr sz="1350" kern="1200">
          <a:solidFill>
            <a:srgbClr val="5A5A5A"/>
          </a:solidFill>
          <a:latin typeface="+mn-lt"/>
          <a:ea typeface="+mn-ea"/>
          <a:cs typeface="+mn-cs"/>
        </a:defRPr>
      </a:lvl4pPr>
      <a:lvl5pPr marL="1358900" indent="-234950" algn="l" defTabSz="685800" rtl="0" eaLnBrk="1" latinLnBrk="0" hangingPunct="1">
        <a:lnSpc>
          <a:spcPct val="90000"/>
        </a:lnSpc>
        <a:spcBef>
          <a:spcPts val="375"/>
        </a:spcBef>
        <a:buFont typeface="Georgia" panose="02040502050405020303" pitchFamily="18" charset="0"/>
        <a:buChar char="―"/>
        <a:defRPr sz="1350" kern="1200">
          <a:solidFill>
            <a:srgbClr val="5A5A5A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6281" y="1939275"/>
            <a:ext cx="6858000" cy="1655762"/>
          </a:xfrm>
        </p:spPr>
        <p:txBody>
          <a:bodyPr/>
          <a:lstStyle/>
          <a:p>
            <a:r>
              <a:rPr lang="cs-CZ" b="1" dirty="0"/>
              <a:t>Jan Beroun</a:t>
            </a:r>
          </a:p>
          <a:p>
            <a:r>
              <a:rPr lang="cs-CZ" b="1" dirty="0"/>
              <a:t>bezpečnostní ředitel ŘLP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A5D8067-1D56-0A31-1F7E-D98031127F4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226281" y="450365"/>
            <a:ext cx="732444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3600" dirty="0">
                <a:latin typeface="+mn-lt"/>
              </a:rPr>
              <a:t>Digitální bezpečnost v letectví:</a:t>
            </a:r>
            <a:br>
              <a:rPr lang="cs-CZ" altLang="cs-CZ" sz="3600" dirty="0">
                <a:latin typeface="+mn-lt"/>
              </a:rPr>
            </a:br>
            <a:r>
              <a:rPr lang="cs-CZ" altLang="cs-CZ" sz="3600" dirty="0">
                <a:latin typeface="+mn-lt"/>
              </a:rPr>
              <a:t>Regulace, hrozby a nové technologie</a:t>
            </a:r>
            <a:endParaRPr kumimoji="0" lang="cs-CZ" altLang="cs-CZ" sz="36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31364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81940" y="741888"/>
            <a:ext cx="6858000" cy="1376997"/>
          </a:xfrm>
        </p:spPr>
        <p:txBody>
          <a:bodyPr/>
          <a:lstStyle/>
          <a:p>
            <a:r>
              <a:rPr lang="cs-CZ" dirty="0"/>
              <a:t>Děkuji za pozornost!</a:t>
            </a:r>
          </a:p>
        </p:txBody>
      </p:sp>
    </p:spTree>
    <p:extLst>
      <p:ext uri="{BB962C8B-B14F-4D97-AF65-F5344CB8AC3E}">
        <p14:creationId xmlns:p14="http://schemas.microsoft.com/office/powerpoint/2010/main" val="3596811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0146" y="537552"/>
            <a:ext cx="8607668" cy="1246066"/>
          </a:xfrm>
        </p:spPr>
        <p:txBody>
          <a:bodyPr>
            <a:normAutofit/>
          </a:bodyPr>
          <a:lstStyle/>
          <a:p>
            <a:r>
              <a:rPr lang="cs-CZ" sz="3600" dirty="0"/>
              <a:t>Nový rámec kybernetické bezpečnosti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0146" y="1355834"/>
            <a:ext cx="8607668" cy="434158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/>
              <a:t>ŘLP se připravuje na nová pravidla: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Transpozice evropské směrnice </a:t>
            </a:r>
            <a:r>
              <a:rPr lang="cs-CZ" b="1" dirty="0"/>
              <a:t>NIS2 </a:t>
            </a:r>
            <a:r>
              <a:rPr lang="cs-CZ" dirty="0"/>
              <a:t>do nového </a:t>
            </a:r>
            <a:r>
              <a:rPr lang="cs-CZ" b="1" dirty="0"/>
              <a:t>zákona o kybernetické bezpečnosti č. 264/2025 Sb. (ZKB) a prováděcích vyhlášek, </a:t>
            </a:r>
            <a:r>
              <a:rPr lang="cs-CZ" dirty="0"/>
              <a:t>budou</a:t>
            </a:r>
            <a:r>
              <a:rPr lang="cs-CZ" b="1" dirty="0"/>
              <a:t> </a:t>
            </a:r>
            <a:r>
              <a:rPr lang="cs-CZ" dirty="0"/>
              <a:t>účinné od </a:t>
            </a:r>
            <a:r>
              <a:rPr lang="cs-CZ" b="1" dirty="0"/>
              <a:t>1. listopadu 2025.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PART-IS</a:t>
            </a:r>
            <a:r>
              <a:rPr lang="cs-CZ" dirty="0"/>
              <a:t> – sektorově specifický předpis pro řízení bezpečnosti informací v oblasti civilního letectví, doplňuje směrnici NIS2 a ZKB. Termín pro zavedení je 22. února 2026.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EASA</a:t>
            </a:r>
            <a:r>
              <a:rPr lang="cs-CZ" dirty="0"/>
              <a:t> – při rozhodnutí by měla zohledňovat propojení regulace napříč odvětvími, aby požadavky byly přehledné, provázané a v praxi </a:t>
            </a:r>
            <a:r>
              <a:rPr lang="cs-CZ"/>
              <a:t>efektivně fungovaly.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 marL="0" indent="0" algn="ctr">
              <a:buNone/>
            </a:pPr>
            <a:r>
              <a:rPr lang="cs-CZ" b="1" dirty="0"/>
              <a:t>Cíl: Posílit odolnost a bezpečnost klíčových služeb.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9928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2ADD7C-54E1-072D-79ED-4D0095327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46" y="404058"/>
            <a:ext cx="8607668" cy="1246066"/>
          </a:xfrm>
        </p:spPr>
        <p:txBody>
          <a:bodyPr>
            <a:normAutofit/>
          </a:bodyPr>
          <a:lstStyle/>
          <a:p>
            <a:r>
              <a:rPr lang="cs-CZ" sz="3200" dirty="0"/>
              <a:t>Hlavní změny, které stojí za pozornost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D37D94-68BA-0351-A8FE-A3060194F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146" y="1366346"/>
            <a:ext cx="8607668" cy="4331070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Klíčové novinky: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Rozšíření počtu povinných osob – </a:t>
            </a:r>
            <a:r>
              <a:rPr lang="cs-CZ" dirty="0"/>
              <a:t>z původních 400 na cca 9000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Dvoustupňová regulace</a:t>
            </a:r>
            <a:r>
              <a:rPr lang="cs-CZ" dirty="0"/>
              <a:t> – nižší a vyšší režim povinností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Strategicky významné služby</a:t>
            </a:r>
            <a:r>
              <a:rPr lang="cs-CZ" dirty="0"/>
              <a:t> – výpadek může ovlivnit chod státu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Rychlejší hlášení incidentů </a:t>
            </a:r>
            <a:r>
              <a:rPr lang="cs-CZ" dirty="0"/>
              <a:t>(do 24 h)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Větší zapojení vedení</a:t>
            </a:r>
            <a:r>
              <a:rPr lang="cs-CZ" dirty="0"/>
              <a:t> a osobní odpovědnost managementu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Vyšší sankce za dlouhodobé nedodržování pravidel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Bezpečnost u dodavatelů – </a:t>
            </a:r>
            <a:r>
              <a:rPr lang="cs-CZ" dirty="0"/>
              <a:t>prověřování dodavatelského řetězce</a:t>
            </a:r>
            <a:endParaRPr lang="cs-CZ" b="1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PART IS </a:t>
            </a:r>
            <a:r>
              <a:rPr lang="cs-CZ" dirty="0"/>
              <a:t>– specifická pravidla s přesahem na leteckou bezpečnost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512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21178B-9D96-9F2E-7651-203066CE7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46" y="373335"/>
            <a:ext cx="8607668" cy="1246066"/>
          </a:xfrm>
        </p:spPr>
        <p:txBody>
          <a:bodyPr>
            <a:normAutofit/>
          </a:bodyPr>
          <a:lstStyle/>
          <a:p>
            <a:r>
              <a:rPr lang="cs-CZ" sz="3600" dirty="0"/>
              <a:t>Co to znamená pro ŘLP?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7CC38B2-0550-368F-15FC-75DEC40BD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146" y="1471448"/>
            <a:ext cx="8607668" cy="42259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ŘLP a nový zákon: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Jsme subjektem kritické infrastruktury – řídíme se přísnými pravidly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Nové povinnosti = rozšíření a zpřísnění existujících opatření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PART-IS = konkrétní pravidla s přesahem leteckou bezpečnost</a:t>
            </a:r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b="1" dirty="0"/>
              <a:t>Nové předpisy tedy nejsou důvodem k obavám.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Klíčový faktor: Kybernetická bezpečnost je společná odpovědnost!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Většina incidentů = </a:t>
            </a:r>
            <a:r>
              <a:rPr lang="cs-CZ" b="1" dirty="0"/>
              <a:t>lidská chyba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Důležité: obezřetnost, komunikace, dodržování pravidel</a:t>
            </a:r>
            <a:endParaRPr lang="cs-CZ" dirty="0"/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60719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26375D-1C3F-9837-A48A-C8B9F439569B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LargePlainText"/>
                  </p202:designTagLst>
                </p202:designPr>
              </p:ext>
            </p:extLst>
          </p:nvPr>
        </p:nvSpPr>
        <p:spPr>
          <a:xfrm>
            <a:off x="268166" y="1164325"/>
            <a:ext cx="8607668" cy="3657600"/>
          </a:xfrm>
        </p:spPr>
        <p:txBody>
          <a:bodyPr anchor="t">
            <a:normAutofit/>
          </a:bodyPr>
          <a:lstStyle/>
          <a:p>
            <a:pPr indent="0" algn="ctr">
              <a:buNone/>
            </a:pPr>
            <a:r>
              <a:rPr lang="cs-CZ" sz="6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Část II: </a:t>
            </a:r>
          </a:p>
          <a:p>
            <a:pPr indent="0" algn="ctr">
              <a:buNone/>
            </a:pPr>
            <a:r>
              <a:rPr lang="cs-CZ" sz="6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Když technologie formují geopolitiku</a:t>
            </a:r>
            <a:endParaRPr lang="cs-CZ" sz="6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216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39D594-F1DC-0B66-2FD0-977681BD9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146" y="537552"/>
            <a:ext cx="8607668" cy="1246066"/>
          </a:xfrm>
        </p:spPr>
        <p:txBody>
          <a:bodyPr>
            <a:normAutofit/>
          </a:bodyPr>
          <a:lstStyle/>
          <a:p>
            <a:r>
              <a:rPr lang="cs-CZ" sz="3600" dirty="0"/>
              <a:t>Technologie jako součást geopolitiky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C2470B7-DB5A-CEED-FA6D-1A5251BD9A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46185" y="1620812"/>
            <a:ext cx="8607669" cy="361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altLang="cs-CZ" dirty="0"/>
              <a:t>Digitální ekonomika je dnes globálně provázaná – závislosti se snadno mění ve zranitelnosti</a:t>
            </a:r>
          </a:p>
          <a:p>
            <a:pPr marR="0" lvl="0" algn="l" defTabSz="914400" rtl="0" eaLnBrk="0" fontAlgn="base" latinLnBrk="0" hangingPunct="0"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altLang="cs-CZ" dirty="0"/>
              <a:t>Technologie určují moc, vliv i závislosti mezi státy – nejde jen o „IT-bezpečnost“, ale o strategickou kontrolu nad technologiemi a daty</a:t>
            </a:r>
          </a:p>
          <a:p>
            <a:pPr marL="0" marR="0" lvl="0" indent="0" algn="l" defTabSz="914400" rtl="0" eaLnBrk="0" fontAlgn="base" latinLnBrk="0" hangingPunct="0">
              <a:spcAft>
                <a:spcPct val="0"/>
              </a:spcAft>
              <a:buClrTx/>
              <a:buSzTx/>
              <a:buNone/>
              <a:tabLst/>
            </a:pPr>
            <a:endParaRPr lang="cs-CZ" altLang="cs-CZ" dirty="0"/>
          </a:p>
          <a:p>
            <a:pPr marL="0" marR="0" lvl="0" indent="0" algn="ctr" defTabSz="914400" rtl="0" eaLnBrk="0" fontAlgn="base" latinLnBrk="0" hangingPunct="0">
              <a:spcAft>
                <a:spcPct val="0"/>
              </a:spcAft>
              <a:buClrTx/>
              <a:buSzTx/>
              <a:buNone/>
              <a:tabLst/>
            </a:pPr>
            <a:r>
              <a:rPr lang="cs-CZ" altLang="cs-CZ" b="1" dirty="0"/>
              <a:t>Data, algoritmy, infrastruktura = strategické zdroje</a:t>
            </a:r>
          </a:p>
          <a:p>
            <a:pPr marL="0" marR="0" lvl="0" indent="0" algn="ctr" defTabSz="914400" rtl="0" eaLnBrk="0" fontAlgn="base" latinLnBrk="0" hangingPunct="0">
              <a:spcAft>
                <a:spcPct val="0"/>
              </a:spcAft>
              <a:buClrTx/>
              <a:buSzTx/>
              <a:buNone/>
              <a:tabLst/>
            </a:pPr>
            <a:endParaRPr lang="cs-CZ" altLang="cs-CZ" b="1" dirty="0"/>
          </a:p>
          <a:p>
            <a:pPr marR="0" lvl="0" algn="l" defTabSz="914400" rtl="0" eaLnBrk="0" fontAlgn="base" latinLnBrk="0" hangingPunct="0"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altLang="cs-CZ" dirty="0"/>
              <a:t>Kyberprostor se stal prostorem soutěže i konfliktu</a:t>
            </a:r>
          </a:p>
          <a:p>
            <a:pPr marR="0" lvl="0" algn="l" defTabSz="914400" rtl="0" eaLnBrk="0" fontAlgn="base" latinLnBrk="0" hangingPunct="0"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altLang="cs-CZ" dirty="0"/>
              <a:t>Letecký sektor patří mezi klíčové cíle – data o provozu, komunikace, navigace, řízení letového provozu</a:t>
            </a:r>
          </a:p>
        </p:txBody>
      </p:sp>
    </p:spTree>
    <p:extLst>
      <p:ext uri="{BB962C8B-B14F-4D97-AF65-F5344CB8AC3E}">
        <p14:creationId xmlns:p14="http://schemas.microsoft.com/office/powerpoint/2010/main" val="3569159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BB7B93-76FB-3975-9196-6A036F7EC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166" y="452555"/>
            <a:ext cx="8607668" cy="792164"/>
          </a:xfrm>
        </p:spPr>
        <p:txBody>
          <a:bodyPr>
            <a:normAutofit/>
          </a:bodyPr>
          <a:lstStyle/>
          <a:p>
            <a:r>
              <a:rPr lang="cs-CZ" sz="3600" dirty="0"/>
              <a:t>Cloud a data – pohodlí vs. suverenita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76CB49F-40A3-DC6D-6F14-F72BEB02C0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90146" y="1585913"/>
            <a:ext cx="8607668" cy="384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altLang="cs-CZ" dirty="0"/>
              <a:t>Cloud = efektivní, ale přináší také nová rizika</a:t>
            </a:r>
          </a:p>
          <a:p>
            <a:pPr defTabSz="9144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dirty="0"/>
              <a:t>Data </a:t>
            </a:r>
            <a:r>
              <a:rPr lang="cs-CZ" b="1" dirty="0"/>
              <a:t>nejsou fyzicky v naší infrastruktuře</a:t>
            </a:r>
            <a:r>
              <a:rPr lang="cs-CZ" dirty="0"/>
              <a:t>, ale na serverech poskytovatele</a:t>
            </a:r>
            <a:endParaRPr lang="cs-CZ" altLang="cs-CZ" dirty="0"/>
          </a:p>
          <a:p>
            <a:pPr marR="0" lvl="0" algn="l" defTabSz="914400" rtl="0" eaLnBrk="0" fontAlgn="base" latinLnBrk="0" hangingPunct="0"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altLang="cs-CZ" b="1" dirty="0"/>
              <a:t>Klíčové otázky, které je vždy potřeba vzít v úvahu:</a:t>
            </a:r>
          </a:p>
          <a:p>
            <a:pPr marL="914400" lvl="2" indent="-342900" defTabSz="91440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cs-CZ" altLang="cs-CZ" sz="1800" dirty="0"/>
              <a:t>Kde se nachází naše data? </a:t>
            </a:r>
          </a:p>
          <a:p>
            <a:pPr marL="914400" lvl="2" indent="-342900" defTabSz="91440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cs-CZ" altLang="cs-CZ" sz="1800" dirty="0"/>
              <a:t>Kdo k nim má přístup? Probíhá např. jejich transfer mimo EU? Proč?</a:t>
            </a:r>
          </a:p>
          <a:p>
            <a:pPr marL="914400" lvl="2" indent="-342900" defTabSz="91440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cs-CZ" altLang="cs-CZ" sz="1800" dirty="0"/>
              <a:t>Jak jsou chráněny? Jak je zajištěna jejich dostupnost a obnova?</a:t>
            </a:r>
          </a:p>
          <a:p>
            <a:pPr marL="571500" lvl="2" indent="0" defTabSz="914400" eaLnBrk="0" fontAlgn="base" hangingPunct="0">
              <a:spcAft>
                <a:spcPct val="0"/>
              </a:spcAft>
              <a:buNone/>
            </a:pPr>
            <a:endParaRPr lang="cs-CZ" altLang="cs-CZ" sz="1800" dirty="0"/>
          </a:p>
          <a:p>
            <a:pPr marL="0" marR="0" lvl="0" indent="0" algn="l" defTabSz="914400" rtl="0" eaLnBrk="0" fontAlgn="base" latinLnBrk="0" hangingPunct="0">
              <a:spcAft>
                <a:spcPct val="0"/>
              </a:spcAft>
              <a:buClrTx/>
              <a:buSzTx/>
              <a:buNone/>
              <a:tabLst/>
            </a:pPr>
            <a:r>
              <a:rPr lang="cs-CZ" altLang="cs-CZ" b="1" dirty="0"/>
              <a:t>	„Digitální suverenita“ = kontrola nad daty a infrastrukturou</a:t>
            </a:r>
          </a:p>
          <a:p>
            <a:pPr marL="0" marR="0" lvl="0" indent="0" algn="l" defTabSz="914400" rtl="0" eaLnBrk="0" fontAlgn="base" latinLnBrk="0" hangingPunct="0">
              <a:spcAft>
                <a:spcPct val="0"/>
              </a:spcAft>
              <a:buClrTx/>
              <a:buSzTx/>
              <a:buNone/>
              <a:tabLst/>
            </a:pPr>
            <a:endParaRPr lang="cs-CZ" altLang="cs-CZ" b="1" dirty="0"/>
          </a:p>
          <a:p>
            <a:pPr marR="0" lvl="0" algn="l" defTabSz="914400" rtl="0" eaLnBrk="0" fontAlgn="base" latinLnBrk="0" hangingPunct="0"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altLang="cs-CZ" dirty="0"/>
              <a:t>V letectví může případná kompromitace nebo nedostupnost dat přímo ovlivnit provozní bezpečnost – je nutné zvážit, jaká data do cloudu umístit</a:t>
            </a:r>
          </a:p>
        </p:txBody>
      </p:sp>
    </p:spTree>
    <p:extLst>
      <p:ext uri="{BB962C8B-B14F-4D97-AF65-F5344CB8AC3E}">
        <p14:creationId xmlns:p14="http://schemas.microsoft.com/office/powerpoint/2010/main" val="3298560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8702EE-B975-DE73-1AEE-E6A0A5871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166" y="413266"/>
            <a:ext cx="8607668" cy="720726"/>
          </a:xfrm>
        </p:spPr>
        <p:txBody>
          <a:bodyPr>
            <a:normAutofit/>
          </a:bodyPr>
          <a:lstStyle/>
          <a:p>
            <a:r>
              <a:rPr lang="cs-CZ" sz="3200" dirty="0"/>
              <a:t>Umělá inteligence a kvantové technologie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152E94C-D4DA-768C-0A09-F133D9A558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0" y="1133992"/>
            <a:ext cx="9144000" cy="408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Umělá inteligence (AI)</a:t>
            </a:r>
            <a:r>
              <a:rPr kumimoji="0" lang="cs-CZ" altLang="cs-CZ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 = technologie založená na struktuře tzv. umělých neuronových sítí, která analyzuje a klasifikuje data a vyhledává v nich, může sloužit pro automatizaci procesů a tvorbu nových dat. Dělí se na analytickou a generativní AI.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cs-CZ" altLang="cs-CZ" sz="1600" b="1" dirty="0">
                <a:latin typeface="Arial" panose="020B0604020202020204" pitchFamily="34" charset="0"/>
              </a:rPr>
              <a:t>	</a:t>
            </a:r>
            <a:r>
              <a:rPr kumimoji="0" lang="cs-CZ" altLang="cs-CZ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- Přínosy:</a:t>
            </a:r>
            <a:r>
              <a:rPr kumimoji="0" lang="cs-CZ" altLang="cs-CZ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 automatizace, efektivita, </a:t>
            </a:r>
            <a:r>
              <a:rPr lang="cs-CZ" altLang="cs-CZ" sz="1600" dirty="0">
                <a:latin typeface="Arial" panose="020B0604020202020204" pitchFamily="34" charset="0"/>
              </a:rPr>
              <a:t>úspora času a zdrojů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	- Rizika:</a:t>
            </a:r>
            <a:r>
              <a:rPr kumimoji="0" lang="cs-CZ" altLang="cs-CZ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 chybná rozhodnutí, manipulace dat, zneužití </a:t>
            </a:r>
            <a:r>
              <a:rPr kumimoji="0" lang="cs-CZ" altLang="cs-CZ" sz="16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deepfake</a:t>
            </a:r>
            <a:r>
              <a:rPr lang="cs-CZ" altLang="cs-CZ" sz="1600" dirty="0">
                <a:latin typeface="Arial" panose="020B0604020202020204" pitchFamily="34" charset="0"/>
              </a:rPr>
              <a:t> nebo </a:t>
            </a:r>
            <a:r>
              <a:rPr kumimoji="0" lang="cs-CZ" altLang="cs-CZ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generativní AI, 	ztráta lidské kontroly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cs-CZ" altLang="cs-CZ" sz="16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Kvantové technologie</a:t>
            </a:r>
            <a:r>
              <a:rPr kumimoji="0" lang="cs-CZ" altLang="cs-CZ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 = nová generace výpočetní a šifrovací síly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	- Přínosy:</a:t>
            </a:r>
            <a:r>
              <a:rPr kumimoji="0" lang="cs-CZ" altLang="cs-CZ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 rychlejší analýza dat, přesnější výpočty, nové možnosti</a:t>
            </a:r>
            <a:r>
              <a:rPr lang="cs-CZ" altLang="cs-CZ" sz="1600" dirty="0">
                <a:latin typeface="Arial" panose="020B0604020202020204" pitchFamily="34" charset="0"/>
              </a:rPr>
              <a:t> </a:t>
            </a:r>
            <a:r>
              <a:rPr kumimoji="0" lang="cs-CZ" altLang="cs-CZ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šifrování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	- Rizika:</a:t>
            </a:r>
            <a:r>
              <a:rPr kumimoji="0" lang="cs-CZ" altLang="cs-CZ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 prolomení současné kryptografie, nutnost přechodu na post-kvantové 	zabezpečení</a:t>
            </a:r>
          </a:p>
          <a:p>
            <a:pPr marL="0" lvl="0" indent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cs-CZ" altLang="cs-CZ" sz="1600" b="1" dirty="0"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Globální rozměr: AI a kvantové technologie se stávají základem pro rozvoj digitální infrastruktury – ten, kdo získá převahu, bude určovat pravidla.</a:t>
            </a:r>
          </a:p>
          <a:p>
            <a:pPr marL="0" lvl="0" indent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cs-CZ" altLang="cs-CZ" sz="16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cs-CZ" altLang="cs-CZ" sz="1600" b="1" dirty="0">
                <a:latin typeface="Arial" panose="020B0604020202020204" pitchFamily="34" charset="0"/>
              </a:rPr>
              <a:t>Pro oblast </a:t>
            </a:r>
            <a:r>
              <a:rPr kumimoji="0" lang="cs-CZ" altLang="cs-CZ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letectví </a:t>
            </a:r>
            <a:r>
              <a:rPr kumimoji="0" lang="cs-CZ" altLang="cs-CZ" sz="1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bude klíčové </a:t>
            </a:r>
            <a:r>
              <a:rPr kumimoji="0" lang="cs-CZ" altLang="cs-CZ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udržet si kontrolu nad daty, algoritmy a dodavateli.</a:t>
            </a:r>
          </a:p>
        </p:txBody>
      </p:sp>
    </p:spTree>
    <p:extLst>
      <p:ext uri="{BB962C8B-B14F-4D97-AF65-F5344CB8AC3E}">
        <p14:creationId xmlns:p14="http://schemas.microsoft.com/office/powerpoint/2010/main" val="770066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19BC9D-ECFD-88B3-2488-B3A946D05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166" y="479851"/>
            <a:ext cx="8607668" cy="692151"/>
          </a:xfrm>
        </p:spPr>
        <p:txBody>
          <a:bodyPr>
            <a:normAutofit/>
          </a:bodyPr>
          <a:lstStyle/>
          <a:p>
            <a:r>
              <a:rPr lang="cs-CZ" sz="3200" dirty="0"/>
              <a:t>Co to znamená pro ŘLP a sektor letectví?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5AC73D-F12D-1C02-06E7-88E276720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146" y="1485899"/>
            <a:ext cx="8607668" cy="391477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Technologie a geopolitika jsou v současném světě velmi propojené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Z pohledu kybernetické bezpečnosti – hrozby „nejsou jen o hackerech“ a známých hrozbách, ale především o strategických zájmech nejen států, ale i firem.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Cílem není rozvoj technologií brzdit, ale řídit rizika s nim spojená a zvyšovat bezpečnost.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Je proto potřeba: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	- prověřovat původ technologií a dodavatelů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	- chránit data a dbát na provozní kontinuitu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	- posilovat odolnost vůči hrozbám spojeným s rozvojem technologií</a:t>
            </a:r>
          </a:p>
          <a:p>
            <a:pPr marL="0" indent="0">
              <a:lnSpc>
                <a:spcPct val="100000"/>
              </a:lnSpc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Spolupráce státu, ŘLP, leteckých dopravců a dalších relevantních subjektů je klíčová. Společným cílem je zajistit bezpečnost.</a:t>
            </a:r>
          </a:p>
        </p:txBody>
      </p:sp>
    </p:spTree>
    <p:extLst>
      <p:ext uri="{BB962C8B-B14F-4D97-AF65-F5344CB8AC3E}">
        <p14:creationId xmlns:p14="http://schemas.microsoft.com/office/powerpoint/2010/main" val="415413436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RLP">
      <a:dk1>
        <a:srgbClr val="000000"/>
      </a:dk1>
      <a:lt1>
        <a:sysClr val="window" lastClr="FFFFFF"/>
      </a:lt1>
      <a:dk2>
        <a:srgbClr val="00205B"/>
      </a:dk2>
      <a:lt2>
        <a:srgbClr val="00A9E0"/>
      </a:lt2>
      <a:accent1>
        <a:srgbClr val="007396"/>
      </a:accent1>
      <a:accent2>
        <a:srgbClr val="5F2167"/>
      </a:accent2>
      <a:accent3>
        <a:srgbClr val="C8102E"/>
      </a:accent3>
      <a:accent4>
        <a:srgbClr val="C87B00"/>
      </a:accent4>
      <a:accent5>
        <a:srgbClr val="00A787"/>
      </a:accent5>
      <a:accent6>
        <a:srgbClr val="94BB1E"/>
      </a:accent6>
      <a:hlink>
        <a:srgbClr val="00205B"/>
      </a:hlink>
      <a:folHlink>
        <a:srgbClr val="AE0077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EN" id="{2E506FD8-3817-473C-A294-E269A29A4CA7}" vid="{CC7D5CA3-0E56-4AA8-8C92-016385AF8B3F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0B9D68C86A5FB40B14B501F85AFED52" ma:contentTypeVersion="13" ma:contentTypeDescription="Vytvoří nový dokument" ma:contentTypeScope="" ma:versionID="d8fa7718ed6fbada42c3f27c33db7ab2">
  <xsd:schema xmlns:xsd="http://www.w3.org/2001/XMLSchema" xmlns:xs="http://www.w3.org/2001/XMLSchema" xmlns:p="http://schemas.microsoft.com/office/2006/metadata/properties" xmlns:ns2="917690d2-e77c-4208-b24a-381d61f28caa" xmlns:ns3="086ce69f-9c4d-41fd-a5fd-72b058bf982c" targetNamespace="http://schemas.microsoft.com/office/2006/metadata/properties" ma:root="true" ma:fieldsID="8676f79668f87dcd5dfe08aa10713624" ns2:_="" ns3:_="">
    <xsd:import namespace="917690d2-e77c-4208-b24a-381d61f28caa"/>
    <xsd:import namespace="086ce69f-9c4d-41fd-a5fd-72b058bf98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7690d2-e77c-4208-b24a-381d61f28c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Značky obrázků" ma:readOnly="false" ma:fieldId="{5cf76f15-5ced-4ddc-b409-7134ff3c332f}" ma:taxonomyMulti="true" ma:sspId="cd812467-aba1-4c08-8301-3b9328abe2b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6ce69f-9c4d-41fd-a5fd-72b058bf982c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00cd97a-b2fd-4c3a-bbea-ce4f3e33f187}" ma:internalName="TaxCatchAll" ma:showField="CatchAllData" ma:web="086ce69f-9c4d-41fd-a5fd-72b058bf98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17690d2-e77c-4208-b24a-381d61f28caa">
      <Terms xmlns="http://schemas.microsoft.com/office/infopath/2007/PartnerControls"/>
    </lcf76f155ced4ddcb4097134ff3c332f>
    <TaxCatchAll xmlns="086ce69f-9c4d-41fd-a5fd-72b058bf982c" xsi:nil="true"/>
  </documentManagement>
</p:properties>
</file>

<file path=customXml/itemProps1.xml><?xml version="1.0" encoding="utf-8"?>
<ds:datastoreItem xmlns:ds="http://schemas.openxmlformats.org/officeDocument/2006/customXml" ds:itemID="{FF86D603-3260-49E6-AB23-9BB5A1EB02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7690d2-e77c-4208-b24a-381d61f28caa"/>
    <ds:schemaRef ds:uri="086ce69f-9c4d-41fd-a5fd-72b058bf98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A57D56-CD73-49DA-A346-04BC50DE97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CD4A2E-C37E-4262-9961-F9E5F7FE2398}">
  <ds:schemaRefs>
    <ds:schemaRef ds:uri="http://schemas.microsoft.com/office/2006/metadata/properties"/>
    <ds:schemaRef ds:uri="http://schemas.microsoft.com/office/infopath/2007/PartnerControls"/>
    <ds:schemaRef ds:uri="917690d2-e77c-4208-b24a-381d61f28caa"/>
    <ds:schemaRef ds:uri="086ce69f-9c4d-41fd-a5fd-72b058bf982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prezentace_EN</Template>
  <TotalTime>4728</TotalTime>
  <Words>730</Words>
  <Application>Microsoft Office PowerPoint</Application>
  <PresentationFormat>Předvádění na obrazovce (4:3)</PresentationFormat>
  <Paragraphs>84</Paragraphs>
  <Slides>10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Motiv Office</vt:lpstr>
      <vt:lpstr>Digitální bezpečnost v letectví: Regulace, hrozby a nové technologie</vt:lpstr>
      <vt:lpstr>Nový rámec kybernetické bezpečnosti</vt:lpstr>
      <vt:lpstr>Hlavní změny, které stojí za pozornost</vt:lpstr>
      <vt:lpstr>Co to znamená pro ŘLP?</vt:lpstr>
      <vt:lpstr>Prezentace aplikace PowerPoint</vt:lpstr>
      <vt:lpstr>Technologie jako součást geopolitiky</vt:lpstr>
      <vt:lpstr>Cloud a data – pohodlí vs. suverenita</vt:lpstr>
      <vt:lpstr>Umělá inteligence a kvantové technologie</vt:lpstr>
      <vt:lpstr>Co to znamená pro ŘLP a sektor letectví?</vt:lpstr>
      <vt:lpstr>Děkuji za pozornost!</vt:lpstr>
    </vt:vector>
  </TitlesOfParts>
  <Company>Rizeni letoveho provozu s.p.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KALUZOVA Katerina</dc:creator>
  <cp:lastModifiedBy>KALUZOVA Katerina</cp:lastModifiedBy>
  <cp:revision>8</cp:revision>
  <dcterms:created xsi:type="dcterms:W3CDTF">2025-10-17T11:29:09Z</dcterms:created>
  <dcterms:modified xsi:type="dcterms:W3CDTF">2025-11-11T08:18:40Z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0x01010080B9D68C86A5FB40B14B501F85AFED52</vt:lpwstr>
  </property>
  <property fmtid="{D5CDD505-2E9C-101B-9397-08002B2CF9AE}" pid="3" name="MediaServiceImageTags">
    <vt:lpwstr/>
  </property>
</Properties>
</file>